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155B28-C3E6-4EDE-AD94-DB7C27DE133E}" v="192" dt="2021-03-29T10:20:02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102" d="100"/>
          <a:sy n="102" d="100"/>
        </p:scale>
        <p:origin x="-102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058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96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34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42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1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234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83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869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79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994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0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6909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034E919F-0039-45A9-8A1B-B05CD878FC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C9C5A0E-1D2A-4F4B-8123-B963AD56DC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C3A7CDD-5E6D-48B6-9D66-F8AFFB7D27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5AA4037-397A-4467-A120-C510DDD429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8E7B4B2-19E8-410A-A89F-7A2E0485D9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06D98D2-ED53-4A46-95A8-7A0D05291C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7533" y="0"/>
            <a:ext cx="442832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69804" y="3428998"/>
            <a:ext cx="2658856" cy="2268559"/>
          </a:xfrm>
        </p:spPr>
        <p:txBody>
          <a:bodyPr>
            <a:normAutofit/>
          </a:bodyPr>
          <a:lstStyle/>
          <a:p>
            <a:r>
              <a:rPr lang="pl-PL" sz="2500" dirty="0">
                <a:cs typeface="Calibri Light"/>
              </a:rPr>
              <a:t>WIELKANOCNY KOSZYCZEK</a:t>
            </a:r>
            <a:br>
              <a:rPr lang="pl-PL" sz="2500" dirty="0">
                <a:cs typeface="Calibri Light"/>
              </a:rPr>
            </a:br>
            <a:r>
              <a:rPr lang="pl-PL" sz="2500" dirty="0">
                <a:cs typeface="Calibri Light"/>
              </a:rPr>
              <a:t/>
            </a:r>
            <a:br>
              <a:rPr lang="pl-PL" sz="2500" dirty="0">
                <a:cs typeface="Calibri Light"/>
              </a:rPr>
            </a:br>
            <a:r>
              <a:rPr lang="pl-PL" sz="1400" dirty="0">
                <a:cs typeface="Calibri Light"/>
              </a:rPr>
              <a:t>opracowała</a:t>
            </a:r>
            <a:br>
              <a:rPr lang="pl-PL" sz="1400" dirty="0">
                <a:cs typeface="Calibri Light"/>
              </a:rPr>
            </a:br>
            <a:r>
              <a:rPr lang="pl-PL" sz="1400" dirty="0">
                <a:cs typeface="Calibri Light"/>
              </a:rPr>
              <a:t>Alicja </a:t>
            </a:r>
            <a:r>
              <a:rPr lang="pl-PL" sz="1400" dirty="0" err="1">
                <a:cs typeface="Calibri Light"/>
              </a:rPr>
              <a:t>Gansty</a:t>
            </a:r>
            <a:endParaRPr lang="pl-PL" sz="1400">
              <a:cs typeface="Calibri Ligh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698BC5BE-3558-4B92-867F-8CD65C7BEF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433113" y="0"/>
            <a:ext cx="59485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różny, kolorowy&#10;&#10;Opis wygenerowany automatycznie">
            <a:extLst>
              <a:ext uri="{FF2B5EF4-FFF2-40B4-BE49-F238E27FC236}">
                <a16:creationId xmlns="" xmlns:a16="http://schemas.microsoft.com/office/drawing/2014/main" id="{68146600-1F6E-4532-BC1B-1F8F045B7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9658" y="1071369"/>
            <a:ext cx="5284209" cy="4715260"/>
          </a:xfrm>
          <a:prstGeom prst="rect">
            <a:avLst/>
          </a:prstGeom>
          <a:ln w="12700">
            <a:noFill/>
          </a:ln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F8C4208F-A711-4F9F-B74B-CA7E99A5BD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87920" y="236475"/>
            <a:ext cx="5439984" cy="6385049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A542E5A-150E-4078-B605-939EE9F3F9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1AF5FBB-9FDC-4D75-9DD6-DAF01ED197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33BBBE6-F4CF-483E-BA74-B51421B4D9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C790028-99AE-4AE4-8269-9913E2D506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6936A2A-FE08-4EE0-A409-3EF3FA244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AF0407B-48CB-4C05-B0D7-7A69A0D407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DC50C3D-0DA0-4914-B5B4-D1819CC698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CF9E583-1A92-4144-B4FA-81D98317FA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="" xmlns:a16="http://schemas.microsoft.com/office/drawing/2014/main" id="{034E919F-0039-45A9-8A1B-B05CD878FC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EC9C5A0E-1D2A-4F4B-8123-B963AD56DC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9C3A7CDD-5E6D-48B6-9D66-F8AFFB7D27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A5AA4037-397A-4467-A120-C510DDD429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38E7B4B2-19E8-410A-A89F-7A2E0485D9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06D98D2-ED53-4A46-95A8-7A0D05291C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7533" y="0"/>
            <a:ext cx="442832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4FFE587-94CD-4E6B-AEA1-84B9947AD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3428998"/>
            <a:ext cx="2658856" cy="22685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 err="1"/>
              <a:t>Zadanie</a:t>
            </a:r>
            <a:r>
              <a:rPr lang="en-US" sz="3200" dirty="0"/>
              <a:t> 2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 err="1">
                <a:cs typeface="Arial"/>
              </a:rPr>
              <a:t>kolorowanka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698BC5BE-3558-4B92-867F-8CD65C7BEF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433113" y="0"/>
            <a:ext cx="59485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>
            <a:extLst>
              <a:ext uri="{FF2B5EF4-FFF2-40B4-BE49-F238E27FC236}">
                <a16:creationId xmlns="" xmlns:a16="http://schemas.microsoft.com/office/drawing/2014/main" id="{AA27D5E1-9B5A-403D-ADA3-538536F3E8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9658" y="786895"/>
            <a:ext cx="5284209" cy="5284209"/>
          </a:xfrm>
          <a:prstGeom prst="rect">
            <a:avLst/>
          </a:prstGeom>
          <a:ln w="12700">
            <a:noFill/>
          </a:ln>
        </p:spPr>
      </p:pic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F8C4208F-A711-4F9F-B74B-CA7E99A5BD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87920" y="236475"/>
            <a:ext cx="5439984" cy="6385049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4A542E5A-150E-4078-B605-939EE9F3F9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9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ECD031A-BBEB-4F26-97F4-20CF2AE3C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20" y="1160623"/>
            <a:ext cx="3841256" cy="4750750"/>
          </a:xfrm>
        </p:spPr>
        <p:txBody>
          <a:bodyPr>
            <a:normAutofit/>
          </a:bodyPr>
          <a:lstStyle/>
          <a:p>
            <a:r>
              <a:rPr lang="pl-PL" sz="1600" dirty="0">
                <a:ea typeface="+mj-lt"/>
                <a:cs typeface="+mj-lt"/>
              </a:rPr>
              <a:t>świąteczny koszyczek</a:t>
            </a:r>
            <a:br>
              <a:rPr lang="pl-PL" sz="1600" dirty="0">
                <a:ea typeface="+mj-lt"/>
                <a:cs typeface="+mj-lt"/>
              </a:rPr>
            </a:br>
            <a:r>
              <a:rPr lang="pl-PL" sz="1600" dirty="0">
                <a:ea typeface="+mj-lt"/>
                <a:cs typeface="+mj-lt"/>
              </a:rPr>
              <a:t> pięknie wystrojony</a:t>
            </a:r>
            <a:br>
              <a:rPr lang="pl-PL" sz="1600" dirty="0">
                <a:ea typeface="+mj-lt"/>
                <a:cs typeface="+mj-lt"/>
              </a:rPr>
            </a:br>
            <a:r>
              <a:rPr lang="pl-PL" sz="1600" dirty="0">
                <a:ea typeface="+mj-lt"/>
                <a:cs typeface="+mj-lt"/>
              </a:rPr>
              <a:t> w bielutkie koronki </a:t>
            </a:r>
            <a:br>
              <a:rPr lang="pl-PL" sz="1600" dirty="0">
                <a:ea typeface="+mj-lt"/>
                <a:cs typeface="+mj-lt"/>
              </a:rPr>
            </a:br>
            <a:r>
              <a:rPr lang="pl-PL" sz="1600" dirty="0">
                <a:ea typeface="+mj-lt"/>
                <a:cs typeface="+mj-lt"/>
              </a:rPr>
              <a:t>bukszpany zielone</a:t>
            </a:r>
            <a:br>
              <a:rPr lang="pl-PL" sz="1600" dirty="0">
                <a:ea typeface="+mj-lt"/>
                <a:cs typeface="+mj-lt"/>
              </a:rPr>
            </a:br>
            <a:r>
              <a:rPr lang="pl-PL" sz="1600" dirty="0">
                <a:ea typeface="+mj-lt"/>
                <a:cs typeface="+mj-lt"/>
              </a:rPr>
              <a:t> </a:t>
            </a:r>
            <a:br>
              <a:rPr lang="pl-PL" sz="1600" dirty="0">
                <a:ea typeface="+mj-lt"/>
                <a:cs typeface="+mj-lt"/>
              </a:rPr>
            </a:br>
            <a:r>
              <a:rPr lang="pl-PL" sz="1600" dirty="0">
                <a:ea typeface="+mj-lt"/>
                <a:cs typeface="+mj-lt"/>
              </a:rPr>
              <a:t>a w nim są pisanki</a:t>
            </a:r>
            <a:br>
              <a:rPr lang="pl-PL" sz="1600" dirty="0">
                <a:ea typeface="+mj-lt"/>
                <a:cs typeface="+mj-lt"/>
              </a:rPr>
            </a:br>
            <a:r>
              <a:rPr lang="pl-PL" sz="1600" dirty="0">
                <a:ea typeface="+mj-lt"/>
                <a:cs typeface="+mj-lt"/>
              </a:rPr>
              <a:t> farbą okraszone</a:t>
            </a:r>
            <a:br>
              <a:rPr lang="pl-PL" sz="1600" dirty="0">
                <a:ea typeface="+mj-lt"/>
                <a:cs typeface="+mj-lt"/>
              </a:rPr>
            </a:br>
            <a:r>
              <a:rPr lang="pl-PL" sz="1600" dirty="0">
                <a:ea typeface="+mj-lt"/>
                <a:cs typeface="+mj-lt"/>
              </a:rPr>
              <a:t> słodziutkie babeczki </a:t>
            </a:r>
            <a:br>
              <a:rPr lang="pl-PL" sz="1600" dirty="0">
                <a:ea typeface="+mj-lt"/>
                <a:cs typeface="+mj-lt"/>
              </a:rPr>
            </a:br>
            <a:r>
              <a:rPr lang="pl-PL" sz="1600" dirty="0">
                <a:ea typeface="+mj-lt"/>
                <a:cs typeface="+mj-lt"/>
              </a:rPr>
              <a:t>lukrem oblepione</a:t>
            </a:r>
            <a:br>
              <a:rPr lang="pl-PL" sz="1600" dirty="0">
                <a:ea typeface="+mj-lt"/>
                <a:cs typeface="+mj-lt"/>
              </a:rPr>
            </a:br>
            <a:r>
              <a:rPr lang="pl-PL" sz="1600" dirty="0">
                <a:ea typeface="+mj-lt"/>
                <a:cs typeface="+mj-lt"/>
              </a:rPr>
              <a:t> </a:t>
            </a:r>
            <a:br>
              <a:rPr lang="pl-PL" sz="1600" dirty="0">
                <a:ea typeface="+mj-lt"/>
                <a:cs typeface="+mj-lt"/>
              </a:rPr>
            </a:br>
            <a:r>
              <a:rPr lang="pl-PL" sz="1600" dirty="0">
                <a:ea typeface="+mj-lt"/>
                <a:cs typeface="+mj-lt"/>
              </a:rPr>
              <a:t>tulą się do siebie</a:t>
            </a:r>
            <a:br>
              <a:rPr lang="pl-PL" sz="1600" dirty="0">
                <a:ea typeface="+mj-lt"/>
                <a:cs typeface="+mj-lt"/>
              </a:rPr>
            </a:br>
            <a:r>
              <a:rPr lang="pl-PL" sz="1600" dirty="0">
                <a:ea typeface="+mj-lt"/>
                <a:cs typeface="+mj-lt"/>
              </a:rPr>
              <a:t> dwa małe zajączki</a:t>
            </a:r>
            <a:br>
              <a:rPr lang="pl-PL" sz="1600" dirty="0">
                <a:ea typeface="+mj-lt"/>
                <a:cs typeface="+mj-lt"/>
              </a:rPr>
            </a:br>
            <a:r>
              <a:rPr lang="pl-PL" sz="1600" dirty="0">
                <a:ea typeface="+mj-lt"/>
                <a:cs typeface="+mj-lt"/>
              </a:rPr>
              <a:t> zajadają listki </a:t>
            </a:r>
            <a:br>
              <a:rPr lang="pl-PL" sz="1600" dirty="0">
                <a:ea typeface="+mj-lt"/>
                <a:cs typeface="+mj-lt"/>
              </a:rPr>
            </a:br>
            <a:r>
              <a:rPr lang="pl-PL" sz="1600" dirty="0">
                <a:ea typeface="+mj-lt"/>
                <a:cs typeface="+mj-lt"/>
              </a:rPr>
              <a:t>z </a:t>
            </a:r>
            <a:r>
              <a:rPr lang="pl-PL" sz="1600" dirty="0" err="1">
                <a:ea typeface="+mj-lt"/>
                <a:cs typeface="+mj-lt"/>
              </a:rPr>
              <a:t>rzeżuchowej</a:t>
            </a:r>
            <a:r>
              <a:rPr lang="pl-PL" sz="1600" dirty="0">
                <a:ea typeface="+mj-lt"/>
                <a:cs typeface="+mj-lt"/>
              </a:rPr>
              <a:t> łączki</a:t>
            </a:r>
            <a:br>
              <a:rPr lang="pl-PL" sz="1600" dirty="0">
                <a:ea typeface="+mj-lt"/>
                <a:cs typeface="+mj-lt"/>
              </a:rPr>
            </a:br>
            <a:r>
              <a:rPr lang="pl-PL" sz="1600" dirty="0">
                <a:ea typeface="+mj-lt"/>
                <a:cs typeface="+mj-lt"/>
              </a:rPr>
              <a:t> </a:t>
            </a:r>
            <a:br>
              <a:rPr lang="pl-PL" sz="1600" dirty="0">
                <a:ea typeface="+mj-lt"/>
                <a:cs typeface="+mj-lt"/>
              </a:rPr>
            </a:br>
            <a:r>
              <a:rPr lang="pl-PL" sz="1600" dirty="0">
                <a:ea typeface="+mj-lt"/>
                <a:cs typeface="+mj-lt"/>
              </a:rPr>
              <a:t>nagle w środku kosza</a:t>
            </a:r>
            <a:br>
              <a:rPr lang="pl-PL" sz="1600" dirty="0">
                <a:ea typeface="+mj-lt"/>
                <a:cs typeface="+mj-lt"/>
              </a:rPr>
            </a:br>
            <a:r>
              <a:rPr lang="pl-PL" sz="1600" dirty="0">
                <a:ea typeface="+mj-lt"/>
                <a:cs typeface="+mj-lt"/>
              </a:rPr>
              <a:t> gwar się podniósł wielki</a:t>
            </a:r>
            <a:br>
              <a:rPr lang="pl-PL" sz="1600" dirty="0">
                <a:ea typeface="+mj-lt"/>
                <a:cs typeface="+mj-lt"/>
              </a:rPr>
            </a:br>
            <a:r>
              <a:rPr lang="pl-PL" sz="1600" dirty="0">
                <a:ea typeface="+mj-lt"/>
                <a:cs typeface="+mj-lt"/>
              </a:rPr>
              <a:t> potrawy się kłócą </a:t>
            </a:r>
            <a:br>
              <a:rPr lang="pl-PL" sz="1600" dirty="0">
                <a:ea typeface="+mj-lt"/>
                <a:cs typeface="+mj-lt"/>
              </a:rPr>
            </a:br>
            <a:r>
              <a:rPr lang="pl-PL" sz="1600" dirty="0">
                <a:ea typeface="+mj-lt"/>
                <a:cs typeface="+mj-lt"/>
              </a:rPr>
              <a:t>kto jest najważniejszy</a:t>
            </a:r>
            <a:br>
              <a:rPr lang="pl-PL" sz="1600" dirty="0">
                <a:ea typeface="+mj-lt"/>
                <a:cs typeface="+mj-lt"/>
              </a:rPr>
            </a:br>
            <a:r>
              <a:rPr lang="pl-PL" sz="1600" dirty="0">
                <a:ea typeface="+mj-lt"/>
                <a:cs typeface="+mj-lt"/>
              </a:rPr>
              <a:t> </a:t>
            </a:r>
            <a:br>
              <a:rPr lang="pl-PL" sz="1600" dirty="0">
                <a:ea typeface="+mj-lt"/>
                <a:cs typeface="+mj-lt"/>
              </a:rPr>
            </a:br>
            <a:endParaRPr lang="pl-PL" sz="1200" dirty="0">
              <a:cs typeface="Arial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="" xmlns:a16="http://schemas.microsoft.com/office/drawing/2014/main" id="{65010238-B372-4883-95D2-B9DEA7A4588E}"/>
              </a:ext>
            </a:extLst>
          </p:cNvPr>
          <p:cNvSpPr txBox="1">
            <a:spLocks/>
          </p:cNvSpPr>
          <p:nvPr/>
        </p:nvSpPr>
        <p:spPr>
          <a:xfrm>
            <a:off x="3167633" y="1165172"/>
            <a:ext cx="3837178" cy="47608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sz="1600" dirty="0">
                <a:ea typeface="+mj-lt"/>
                <a:cs typeface="+mj-lt"/>
              </a:rPr>
              <a:t>jajko się rozpycha</a:t>
            </a:r>
            <a:br>
              <a:rPr lang="pl-PL" sz="1600" dirty="0">
                <a:ea typeface="+mj-lt"/>
                <a:cs typeface="+mj-lt"/>
              </a:rPr>
            </a:br>
            <a:r>
              <a:rPr lang="pl-PL" sz="1600" dirty="0">
                <a:ea typeface="+mj-lt"/>
                <a:cs typeface="+mj-lt"/>
              </a:rPr>
              <a:t> to już wszyscy wiedzą</a:t>
            </a:r>
            <a:br>
              <a:rPr lang="pl-PL" sz="1600" dirty="0">
                <a:ea typeface="+mj-lt"/>
                <a:cs typeface="+mj-lt"/>
              </a:rPr>
            </a:br>
            <a:r>
              <a:rPr lang="pl-PL" sz="1600" dirty="0">
                <a:ea typeface="+mj-lt"/>
                <a:cs typeface="+mj-lt"/>
              </a:rPr>
              <a:t> że mnie jako pierwsze </a:t>
            </a:r>
            <a:br>
              <a:rPr lang="pl-PL" sz="1600" dirty="0">
                <a:ea typeface="+mj-lt"/>
                <a:cs typeface="+mj-lt"/>
              </a:rPr>
            </a:br>
            <a:r>
              <a:rPr lang="pl-PL" sz="1600" dirty="0">
                <a:ea typeface="+mj-lt"/>
                <a:cs typeface="+mj-lt"/>
              </a:rPr>
              <a:t>na śniadanie jedzą</a:t>
            </a:r>
            <a:br>
              <a:rPr lang="pl-PL" sz="1600" dirty="0">
                <a:ea typeface="+mj-lt"/>
                <a:cs typeface="+mj-lt"/>
              </a:rPr>
            </a:br>
            <a:r>
              <a:rPr lang="pl-PL" sz="1600" dirty="0">
                <a:ea typeface="+mj-lt"/>
                <a:cs typeface="+mj-lt"/>
              </a:rPr>
              <a:t> </a:t>
            </a:r>
            <a:br>
              <a:rPr lang="pl-PL" sz="1600" dirty="0">
                <a:ea typeface="+mj-lt"/>
                <a:cs typeface="+mj-lt"/>
              </a:rPr>
            </a:br>
            <a:r>
              <a:rPr lang="pl-PL" sz="1600" dirty="0">
                <a:ea typeface="+mj-lt"/>
                <a:cs typeface="+mj-lt"/>
              </a:rPr>
              <a:t>a biała kiełbaska</a:t>
            </a:r>
            <a:br>
              <a:rPr lang="pl-PL" sz="1600" dirty="0">
                <a:ea typeface="+mj-lt"/>
                <a:cs typeface="+mj-lt"/>
              </a:rPr>
            </a:br>
            <a:r>
              <a:rPr lang="pl-PL" sz="1600" dirty="0">
                <a:ea typeface="+mj-lt"/>
                <a:cs typeface="+mj-lt"/>
              </a:rPr>
              <a:t> mówi bardzo skromnie</a:t>
            </a:r>
            <a:br>
              <a:rPr lang="pl-PL" sz="1600" dirty="0">
                <a:ea typeface="+mj-lt"/>
                <a:cs typeface="+mj-lt"/>
              </a:rPr>
            </a:br>
            <a:r>
              <a:rPr lang="pl-PL" sz="1600" dirty="0">
                <a:ea typeface="+mj-lt"/>
                <a:cs typeface="+mj-lt"/>
              </a:rPr>
              <a:t> jestem najsmaczniejsza</a:t>
            </a:r>
            <a:br>
              <a:rPr lang="pl-PL" sz="1600" dirty="0">
                <a:ea typeface="+mj-lt"/>
                <a:cs typeface="+mj-lt"/>
              </a:rPr>
            </a:br>
            <a:r>
              <a:rPr lang="pl-PL" sz="1600" dirty="0">
                <a:ea typeface="+mj-lt"/>
                <a:cs typeface="+mj-lt"/>
              </a:rPr>
              <a:t> nie zapomnij o mnie</a:t>
            </a:r>
            <a:br>
              <a:rPr lang="pl-PL" sz="1600" dirty="0">
                <a:ea typeface="+mj-lt"/>
                <a:cs typeface="+mj-lt"/>
              </a:rPr>
            </a:br>
            <a:r>
              <a:rPr lang="pl-PL" sz="1600" dirty="0">
                <a:ea typeface="+mj-lt"/>
                <a:cs typeface="+mj-lt"/>
              </a:rPr>
              <a:t> </a:t>
            </a:r>
            <a:br>
              <a:rPr lang="pl-PL" sz="1600" dirty="0">
                <a:ea typeface="+mj-lt"/>
                <a:cs typeface="+mj-lt"/>
              </a:rPr>
            </a:br>
            <a:r>
              <a:rPr lang="pl-PL" sz="1600" dirty="0">
                <a:ea typeface="+mj-lt"/>
                <a:cs typeface="+mj-lt"/>
              </a:rPr>
              <a:t>mała kromka chleba</a:t>
            </a:r>
            <a:br>
              <a:rPr lang="pl-PL" sz="1600" dirty="0">
                <a:ea typeface="+mj-lt"/>
                <a:cs typeface="+mj-lt"/>
              </a:rPr>
            </a:br>
            <a:r>
              <a:rPr lang="pl-PL" sz="1600" dirty="0">
                <a:ea typeface="+mj-lt"/>
                <a:cs typeface="+mj-lt"/>
              </a:rPr>
              <a:t> do soli tak szepcze</a:t>
            </a:r>
            <a:br>
              <a:rPr lang="pl-PL" sz="1600" dirty="0">
                <a:ea typeface="+mj-lt"/>
                <a:cs typeface="+mj-lt"/>
              </a:rPr>
            </a:br>
            <a:r>
              <a:rPr lang="pl-PL" sz="1600" dirty="0">
                <a:ea typeface="+mj-lt"/>
                <a:cs typeface="+mj-lt"/>
              </a:rPr>
              <a:t> wiesz wszystkie potrawy</a:t>
            </a:r>
            <a:br>
              <a:rPr lang="pl-PL" sz="1600" dirty="0">
                <a:ea typeface="+mj-lt"/>
                <a:cs typeface="+mj-lt"/>
              </a:rPr>
            </a:br>
            <a:r>
              <a:rPr lang="pl-PL" sz="1600" dirty="0">
                <a:ea typeface="+mj-lt"/>
                <a:cs typeface="+mj-lt"/>
              </a:rPr>
              <a:t> z tobą są smaczniejsze</a:t>
            </a:r>
            <a:br>
              <a:rPr lang="pl-PL" sz="1600" dirty="0">
                <a:ea typeface="+mj-lt"/>
                <a:cs typeface="+mj-lt"/>
              </a:rPr>
            </a:br>
            <a:r>
              <a:rPr lang="pl-PL" sz="1600" dirty="0">
                <a:ea typeface="+mj-lt"/>
                <a:cs typeface="+mj-lt"/>
              </a:rPr>
              <a:t> </a:t>
            </a:r>
            <a:br>
              <a:rPr lang="pl-PL" sz="1600" dirty="0">
                <a:ea typeface="+mj-lt"/>
                <a:cs typeface="+mj-lt"/>
              </a:rPr>
            </a:br>
            <a:r>
              <a:rPr lang="pl-PL" sz="1600" dirty="0">
                <a:ea typeface="+mj-lt"/>
                <a:cs typeface="+mj-lt"/>
              </a:rPr>
              <a:t>baranek zawołał</a:t>
            </a:r>
            <a:br>
              <a:rPr lang="pl-PL" sz="1600" dirty="0">
                <a:ea typeface="+mj-lt"/>
                <a:cs typeface="+mj-lt"/>
              </a:rPr>
            </a:br>
            <a:r>
              <a:rPr lang="pl-PL" sz="1600" dirty="0">
                <a:ea typeface="+mj-lt"/>
                <a:cs typeface="+mj-lt"/>
              </a:rPr>
              <a:t> i wszystkich zaskoczył</a:t>
            </a:r>
            <a:br>
              <a:rPr lang="pl-PL" sz="1600" dirty="0">
                <a:ea typeface="+mj-lt"/>
                <a:cs typeface="+mj-lt"/>
              </a:rPr>
            </a:br>
            <a:r>
              <a:rPr lang="pl-PL" sz="1600" dirty="0">
                <a:ea typeface="+mj-lt"/>
                <a:cs typeface="+mj-lt"/>
              </a:rPr>
              <a:t> ja jestem symbolem</a:t>
            </a:r>
            <a:br>
              <a:rPr lang="pl-PL" sz="1600" dirty="0">
                <a:ea typeface="+mj-lt"/>
                <a:cs typeface="+mj-lt"/>
              </a:rPr>
            </a:br>
            <a:r>
              <a:rPr lang="pl-PL" sz="1600" dirty="0">
                <a:ea typeface="+mj-lt"/>
                <a:cs typeface="+mj-lt"/>
              </a:rPr>
              <a:t> tych Świąt Wielkiej Nocy </a:t>
            </a:r>
            <a:endParaRPr lang="pl-PL" sz="1600">
              <a:cs typeface="Arial"/>
            </a:endParaRPr>
          </a:p>
        </p:txBody>
      </p:sp>
      <p:pic>
        <p:nvPicPr>
          <p:cNvPr id="5" name="Obraz 5" descr="Obraz zawierający transport, rozwar wielkokwiatowy, samolot&#10;&#10;Opis wygenerowany automatycznie">
            <a:extLst>
              <a:ext uri="{FF2B5EF4-FFF2-40B4-BE49-F238E27FC236}">
                <a16:creationId xmlns="" xmlns:a16="http://schemas.microsoft.com/office/drawing/2014/main" id="{63173317-2A02-488C-B272-A72849499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832" y="3744036"/>
            <a:ext cx="3607558" cy="180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77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="" xmlns:a16="http://schemas.microsoft.com/office/drawing/2014/main" id="{ADD5A8A0-9433-43A0-944A-6FAC137AE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649" y="326017"/>
            <a:ext cx="4362700" cy="6210250"/>
          </a:xfrm>
          <a:prstGeom prst="rect">
            <a:avLst/>
          </a:prstGeom>
        </p:spPr>
      </p:pic>
      <p:pic>
        <p:nvPicPr>
          <p:cNvPr id="3" name="Obraz 5">
            <a:extLst>
              <a:ext uri="{FF2B5EF4-FFF2-40B4-BE49-F238E27FC236}">
                <a16:creationId xmlns="" xmlns:a16="http://schemas.microsoft.com/office/drawing/2014/main" id="{849186F6-72BF-4F9A-8642-CBB8BD9BE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239" y="326017"/>
            <a:ext cx="4362700" cy="62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72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="" xmlns:a16="http://schemas.microsoft.com/office/drawing/2014/main" id="{CF6630C9-87CB-49EC-917F-60D4E6B45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649" y="326017"/>
            <a:ext cx="4362700" cy="6210250"/>
          </a:xfrm>
          <a:prstGeom prst="rect">
            <a:avLst/>
          </a:prstGeom>
        </p:spPr>
      </p:pic>
      <p:pic>
        <p:nvPicPr>
          <p:cNvPr id="3" name="Obraz 3">
            <a:extLst>
              <a:ext uri="{FF2B5EF4-FFF2-40B4-BE49-F238E27FC236}">
                <a16:creationId xmlns="" xmlns:a16="http://schemas.microsoft.com/office/drawing/2014/main" id="{38747AA8-1662-4D74-B58A-7D9E1CFB3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239" y="326017"/>
            <a:ext cx="4362700" cy="62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29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="" xmlns:a16="http://schemas.microsoft.com/office/drawing/2014/main" id="{C3728BAA-A88F-420A-BD1E-0B371C833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649" y="326017"/>
            <a:ext cx="4362700" cy="6210250"/>
          </a:xfrm>
          <a:prstGeom prst="rect">
            <a:avLst/>
          </a:prstGeom>
        </p:spPr>
      </p:pic>
      <p:pic>
        <p:nvPicPr>
          <p:cNvPr id="3" name="Obraz 3">
            <a:extLst>
              <a:ext uri="{FF2B5EF4-FFF2-40B4-BE49-F238E27FC236}">
                <a16:creationId xmlns="" xmlns:a16="http://schemas.microsoft.com/office/drawing/2014/main" id="{5BCBCE5D-A651-44E4-BB3B-3D9C6C194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239" y="326017"/>
            <a:ext cx="4362700" cy="62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02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="" xmlns:a16="http://schemas.microsoft.com/office/drawing/2014/main" id="{1C3D0ABF-CA60-4925-B234-AA569403A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649" y="326017"/>
            <a:ext cx="4362700" cy="6210250"/>
          </a:xfrm>
          <a:prstGeom prst="rect">
            <a:avLst/>
          </a:prstGeom>
        </p:spPr>
      </p:pic>
      <p:pic>
        <p:nvPicPr>
          <p:cNvPr id="3" name="Obraz 3">
            <a:extLst>
              <a:ext uri="{FF2B5EF4-FFF2-40B4-BE49-F238E27FC236}">
                <a16:creationId xmlns="" xmlns:a16="http://schemas.microsoft.com/office/drawing/2014/main" id="{E3AC0B00-DD07-4EE2-854F-017368680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239" y="326017"/>
            <a:ext cx="4362700" cy="62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8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6">
            <a:extLst>
              <a:ext uri="{FF2B5EF4-FFF2-40B4-BE49-F238E27FC236}">
                <a16:creationId xmlns="" xmlns:a16="http://schemas.microsoft.com/office/drawing/2014/main" id="{22B85064-3A9F-4E73-B119-16E6E9EE2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649" y="326017"/>
            <a:ext cx="4362700" cy="621025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90FF654B-65FD-4FD5-AE51-D211DD9F2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239" y="326017"/>
            <a:ext cx="4362700" cy="62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89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6">
            <a:extLst>
              <a:ext uri="{FF2B5EF4-FFF2-40B4-BE49-F238E27FC236}">
                <a16:creationId xmlns="" xmlns:a16="http://schemas.microsoft.com/office/drawing/2014/main" id="{6F257CF0-F797-4281-8E6E-B90608FB4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229" y="326017"/>
            <a:ext cx="4362700" cy="6210250"/>
          </a:xfrm>
          <a:prstGeom prst="rect">
            <a:avLst/>
          </a:prstGeom>
        </p:spPr>
      </p:pic>
      <p:pic>
        <p:nvPicPr>
          <p:cNvPr id="5" name="Obraz 5">
            <a:extLst>
              <a:ext uri="{FF2B5EF4-FFF2-40B4-BE49-F238E27FC236}">
                <a16:creationId xmlns="" xmlns:a16="http://schemas.microsoft.com/office/drawing/2014/main" id="{FB0625E6-1F93-4EF0-9ED0-0B0FE0444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684" y="326017"/>
            <a:ext cx="4362700" cy="62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0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FA3880A-8D8F-466C-A4A1-F07BCDD371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C0A64CB-20A1-4508-B568-284EB04F78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DA14841-53A4-4935-BE65-C8373B8A6D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877C2CF-B2DD-41C8-8B5E-152673376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377EE36-E59D-4778-8F99-4B470DA4A3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586C6C5-47AF-450A-932D-880EF823E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587901A-AA64-4940-9803-F676778511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="" xmlns:a16="http://schemas.microsoft.com/office/drawing/2014/main" id="{CC393EB0-C44D-41D2-BEF6-291E434068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27F47B0A-40EE-41EA-815D-384670FF1A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3AC9E88-695B-421A-B3FF-5BC41EF582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C5A7D586-7678-4F41-A289-1F83BB95FD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F88A7F60-B102-433E-BE45-95BBC58281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748123" y="0"/>
            <a:ext cx="463972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>
            <a:extLst>
              <a:ext uri="{FF2B5EF4-FFF2-40B4-BE49-F238E27FC236}">
                <a16:creationId xmlns="" xmlns:a16="http://schemas.microsoft.com/office/drawing/2014/main" id="{E76AD155-1A04-4935-9857-26957CD36D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167" r="2" b="7011"/>
          <a:stretch/>
        </p:blipFill>
        <p:spPr>
          <a:xfrm>
            <a:off x="1007761" y="227"/>
            <a:ext cx="5740362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3153C0C7-BA84-429D-A533-F021A955BD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614C74E-8AD0-47DB-9171-BE00D097A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39" y="3428998"/>
            <a:ext cx="2863229" cy="22685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 err="1"/>
              <a:t>Zadanie</a:t>
            </a:r>
            <a:r>
              <a:rPr lang="en-US" sz="3600" dirty="0"/>
              <a:t> 1</a:t>
            </a:r>
            <a:r>
              <a:rPr lang="en-US" sz="3600" dirty="0">
                <a:cs typeface="Arial"/>
              </a:rPr>
              <a:t/>
            </a:r>
            <a:br>
              <a:rPr lang="en-US" sz="3600" dirty="0">
                <a:cs typeface="Arial"/>
              </a:rPr>
            </a:br>
            <a:r>
              <a:rPr lang="en-US" sz="3600" dirty="0" err="1"/>
              <a:t>labirynt</a:t>
            </a:r>
            <a:endParaRPr lang="en-US" sz="3600" dirty="0" err="1">
              <a:cs typeface="Arial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F20D64EC-C0BF-4228-85C3-76D9D15185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67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Niestandardowy</PresentationFormat>
  <Paragraphs>7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Madison</vt:lpstr>
      <vt:lpstr>WIELKANOCNY KOSZYCZEK  opracowała Alicja Gansty</vt:lpstr>
      <vt:lpstr>świąteczny koszyczek  pięknie wystrojony  w bielutkie koronki  bukszpany zielone   a w nim są pisanki  farbą okraszone  słodziutkie babeczki  lukrem oblepione   tulą się do siebie  dwa małe zajączki  zajadają listki  z rzeżuchowej łączki   nagle w środku kosza  gwar się podniósł wielki  potrawy się kłócą  kto jest najważniejszy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Zadanie 1 labirynt</vt:lpstr>
      <vt:lpstr>Zadanie 2 kolorowanka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WIELKAN</dc:title>
  <dc:creator>my</dc:creator>
  <cp:lastModifiedBy>Kowalski Ryszard</cp:lastModifiedBy>
  <cp:revision>87</cp:revision>
  <dcterms:created xsi:type="dcterms:W3CDTF">2021-03-29T10:00:50Z</dcterms:created>
  <dcterms:modified xsi:type="dcterms:W3CDTF">2021-03-29T10:36:52Z</dcterms:modified>
</cp:coreProperties>
</file>