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57" r:id="rId7"/>
    <p:sldId id="261" r:id="rId8"/>
    <p:sldId id="264" r:id="rId9"/>
    <p:sldId id="262" r:id="rId10"/>
    <p:sldId id="263" r:id="rId11"/>
    <p:sldId id="265" r:id="rId12"/>
    <p:sldId id="267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AF7EE-0671-4A1A-9045-BCEB483B92EA}" v="599" dt="2021-04-12T10:10:00.706"/>
    <p1510:client id="{C29F7CFA-3C54-B750-1B5A-E23585AAF1C8}" v="182" dt="2021-04-12T10:24:56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5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1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4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0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2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9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1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0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8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H4xzx6pt6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6CFE372-92B7-4C94-8939-32FE7E69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3" cy="557106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C5D0B27-B950-474E-A401-BA6CF0D2468F}"/>
              </a:ext>
            </a:extLst>
          </p:cNvPr>
          <p:cNvSpPr txBox="1"/>
          <p:nvPr/>
        </p:nvSpPr>
        <p:spPr>
          <a:xfrm>
            <a:off x="8750490" y="63166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Opracowała Alicja </a:t>
            </a:r>
            <a:r>
              <a:rPr lang="pl-PL" dirty="0" err="1"/>
              <a:t>Gansty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86A846-6A97-4073-8A35-4802D13E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655" y="1719777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pl-PL" sz="2400" dirty="0">
                <a:solidFill>
                  <a:srgbClr val="FFFFFF"/>
                </a:solidFill>
                <a:cs typeface="Calibri Light"/>
              </a:rPr>
              <a:t>Kto zjada najwięcej czekolady?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6A4FB2-D3BC-4282-AD1B-018DCC9CC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ea typeface="+mn-lt"/>
                <a:cs typeface="+mn-lt"/>
              </a:rPr>
              <a:t>Z wyjątkowej czekolady słynie między innymi Szwajcaria i to właśnie Szwajcarzy spożywają obecnie najwięcej czekolady na całym świecie. Przeciętny mieszkaniec tego kraju 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 dirty="0">
                <a:ea typeface="+mn-lt"/>
                <a:cs typeface="+mn-lt"/>
              </a:rPr>
              <a:t>w ciągu roku zjada blisko dziesięć kilogramów słodyczy. </a:t>
            </a:r>
            <a:endParaRPr lang="pl-PL" sz="2000" dirty="0"/>
          </a:p>
          <a:p>
            <a:endParaRPr lang="pl-PL" sz="2000">
              <a:ea typeface="+mn-lt"/>
              <a:cs typeface="Calibri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FE63B3-574C-4862-A3B9-26F16F83F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cs typeface="Calibri"/>
              </a:rPr>
              <a:t>W krajach Afryki, gdzie rośnie najwięcej kakaowców, ludzie często nigdy nie jedli czekolady, ponieważ czekolada jest bardzo droga i nie stać ich na kupienie jej.</a:t>
            </a:r>
            <a:endParaRPr lang="pl-PL" sz="2000" dirty="0"/>
          </a:p>
        </p:txBody>
      </p:sp>
      <p:pic>
        <p:nvPicPr>
          <p:cNvPr id="10" name="Obraz 11" descr="Obraz zawierający osoba, wewnątrz, zamknąć&#10;&#10;Opis wygenerowany automatycznie">
            <a:extLst>
              <a:ext uri="{FF2B5EF4-FFF2-40B4-BE49-F238E27FC236}">
                <a16:creationId xmlns:a16="http://schemas.microsoft.com/office/drawing/2014/main" id="{4863BE8C-85AA-4EA5-8677-9426AB06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63" y="3429946"/>
            <a:ext cx="3812274" cy="21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4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3C0DC21-537E-4E24-B0C4-AFEC4ECD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15441"/>
            <a:ext cx="6105194" cy="23320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1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Zagrożenie społeczne </a:t>
            </a:r>
            <a:br>
              <a:rPr lang="pl-PL" sz="1500" kern="1200" dirty="0"/>
            </a:br>
            <a:br>
              <a:rPr lang="pl-PL" sz="1500" kern="1200" dirty="0"/>
            </a:b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Największym problemem związanym z uprawą kakaowców jest zmuszanie dzieci do pracy i niewolnictwo. W Afryce na farmach kakaowca zmusza się do pracy około 2 milinów dzieci. Pracują one używając noży i maczet, dźwigając ciężary oraz posługując się szkodliwymi środkami chemicznymi, co stwarza zagrożenie dla ich zdrowia i życia. Hodowcy kakaowca często stosują wobec nich przemoc, wiedząc, że mogą pozwolić sobie na kupienie nowego niewolnika (zdrowy, młody chłopiec kosztuje ok. 20-40 dolarów). Dzieci te nie mają również dostępu do edukacji ani opieki zdrowotnej</a:t>
            </a:r>
            <a:r>
              <a:rPr lang="pl-PL" sz="1500" dirty="0">
                <a:solidFill>
                  <a:srgbClr val="FFFFFF"/>
                </a:solidFill>
              </a:rPr>
              <a:t>.</a:t>
            </a:r>
            <a:endParaRPr lang="pl-PL" sz="15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26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Obraz 2" descr="Obraz zawierający drzewo, zewnętrzne, podłoże, ssak&#10;&#10;Opis wygenerowany automatycznie">
            <a:extLst>
              <a:ext uri="{FF2B5EF4-FFF2-40B4-BE49-F238E27FC236}">
                <a16:creationId xmlns:a16="http://schemas.microsoft.com/office/drawing/2014/main" id="{27DFCDF8-ACA9-428A-ABA7-276C3448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" r="-1" b="-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625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13D039-55C9-40A3-84F8-B392EB01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1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Zagrożenie ekologiczne</a:t>
            </a:r>
            <a:br>
              <a:rPr lang="pl-PL" sz="1500" kern="1200" dirty="0"/>
            </a:br>
            <a:br>
              <a:rPr lang="pl-PL" sz="1500" kern="1200" dirty="0"/>
            </a:b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Problemem jest wycinka lasów tropikalnych. Tradycyjnie kakaowce uprawia się w lesie w cieniu innych drzew, jednak rosnące zapotrzebowanie na kakao powoduje, że rolnicy chcąc powiększyć swoje plantacje sięgają po szkodliwe praktyki jak wycinka lasów i uprawa kakaowca w słońcu. Uprawa ta daje </a:t>
            </a:r>
            <a:r>
              <a:rPr lang="pl-PL" sz="1500" dirty="0">
                <a:solidFill>
                  <a:srgbClr val="FFFFFF"/>
                </a:solidFill>
              </a:rPr>
              <a:t>możliwość wytworzenia</a:t>
            </a: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większej ilości kakaowców w krótkim czasie, ale prowadzi również do chorób owoców. Uprawa w słońcu stwarza konieczność używania nawozów </a:t>
            </a:r>
            <a:br>
              <a:rPr lang="pl-PL" sz="1500" dirty="0">
                <a:solidFill>
                  <a:srgbClr val="FFFFFF"/>
                </a:solidFill>
              </a:rPr>
            </a:b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oprysków chemicznych, co powoduje, że gleba zostaje skażona, </a:t>
            </a:r>
            <a:r>
              <a:rPr lang="pl-PL" sz="1500" dirty="0">
                <a:solidFill>
                  <a:srgbClr val="FFFFFF"/>
                </a:solidFill>
              </a:rPr>
              <a:t>a inne rośliny</a:t>
            </a: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sz="1500" dirty="0">
                <a:solidFill>
                  <a:srgbClr val="FFFFFF"/>
                </a:solidFill>
              </a:rPr>
            </a:b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1500" dirty="0">
                <a:solidFill>
                  <a:srgbClr val="FFFFFF"/>
                </a:solidFill>
              </a:rPr>
              <a:t>zwierzęta giną</a:t>
            </a: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r>
              <a:rPr lang="pl-PL" sz="1500" dirty="0">
                <a:solidFill>
                  <a:srgbClr val="FFFFFF"/>
                </a:solidFill>
              </a:rPr>
              <a:t> Opryski zanieczyszczają</a:t>
            </a:r>
            <a:r>
              <a:rPr lang="pl-PL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także wodę, co powoduje, że ludzie pracujący na farmach kakao chorują.</a:t>
            </a:r>
          </a:p>
        </p:txBody>
      </p:sp>
    </p:spTree>
    <p:extLst>
      <p:ext uri="{BB962C8B-B14F-4D97-AF65-F5344CB8AC3E}">
        <p14:creationId xmlns:p14="http://schemas.microsoft.com/office/powerpoint/2010/main" val="7697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B653C304-6492-431C-80E9-37FC62FAE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9" r="1" b="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580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89699F-D631-4B7E-A391-EF12506D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>
                    <a:alpha val="60000"/>
                  </a:schemeClr>
                </a:solidFill>
                <a:latin typeface="Calibri Light"/>
                <a:cs typeface="Calibri Light"/>
              </a:rPr>
              <a:t>Istnieją organizacje, które dbają o to, aby rolnicy zajmujący się uprawą kakaowca dostawali odpowiednie wynagrodzenie za swoją pracę.</a:t>
            </a:r>
            <a:endParaRPr lang="pl-PL" sz="2000" dirty="0">
              <a:solidFill>
                <a:schemeClr val="bg1">
                  <a:alpha val="60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>
                    <a:alpha val="60000"/>
                  </a:schemeClr>
                </a:solidFill>
                <a:latin typeface="Calibri Light"/>
                <a:cs typeface="Calibri Light"/>
              </a:rPr>
              <a:t>Na kupowanych produktach szukajcie logo </a:t>
            </a:r>
            <a:r>
              <a:rPr lang="pl-PL" sz="2000" b="1" dirty="0" err="1">
                <a:solidFill>
                  <a:schemeClr val="bg1">
                    <a:alpha val="60000"/>
                  </a:schemeClr>
                </a:solidFill>
                <a:latin typeface="Calibri Light"/>
                <a:cs typeface="Calibri Light"/>
              </a:rPr>
              <a:t>FairTrade</a:t>
            </a:r>
            <a:r>
              <a:rPr lang="pl-PL" sz="2000" dirty="0">
                <a:solidFill>
                  <a:schemeClr val="bg1">
                    <a:alpha val="60000"/>
                  </a:schemeClr>
                </a:solidFill>
                <a:latin typeface="Calibri Light"/>
                <a:cs typeface="Calibri Light"/>
              </a:rPr>
              <a:t>, jest to Koalicja Sprawiedliwego Handlu.</a:t>
            </a:r>
            <a:endParaRPr lang="pl-PL" sz="2000" dirty="0">
              <a:solidFill>
                <a:schemeClr val="bg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DC56D40-4719-4733-8F98-D66913BC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15" y="643469"/>
            <a:ext cx="2618399" cy="5571062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EFA21700-88B4-45E9-95B3-74F7C9BA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255" y="2155358"/>
            <a:ext cx="4464759" cy="18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3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D8EAA-1FE1-43FF-8D2B-4594C515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Zadania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BD8750-4A56-4F0E-8EDF-5D12F3FFA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/>
              </a:rPr>
              <a:t>1. </a:t>
            </a:r>
            <a:r>
              <a:rPr lang="pl-PL" dirty="0">
                <a:ea typeface="+mn-lt"/>
                <a:cs typeface="+mn-lt"/>
              </a:rPr>
              <a:t>Korzystając z papierków po czekoladkach (wydzieranka)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kredek/mazaków stwórz plakat podsumowujący prezentację. </a:t>
            </a:r>
            <a:endParaRPr lang="pl-PL"/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Co zapamiętałeś? 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Co chciałbyś przekazać innym?</a:t>
            </a:r>
            <a:endParaRPr lang="pl-PL">
              <a:cs typeface="Calibri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4A1B59-A2D2-498E-B4EA-AA4C81512E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2. Poćwicz i zaśpiewaj ;)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2"/>
              </a:rPr>
              <a:t>https://www.youtube.com/watch?v=H4xzx6pt6uk</a:t>
            </a:r>
          </a:p>
          <a:p>
            <a:pPr marL="0" indent="0">
              <a:buNone/>
            </a:pPr>
            <a:endParaRPr lang="pl-PL" dirty="0">
              <a:ea typeface="+mn-lt"/>
              <a:cs typeface="+mn-lt"/>
            </a:endParaRPr>
          </a:p>
        </p:txBody>
      </p:sp>
      <p:pic>
        <p:nvPicPr>
          <p:cNvPr id="5" name="Obraz 5" descr="Obraz zawierający kubek, kawa, wewnątrz, biurko&#10;&#10;Opis wygenerowany automatycznie">
            <a:extLst>
              <a:ext uri="{FF2B5EF4-FFF2-40B4-BE49-F238E27FC236}">
                <a16:creationId xmlns:a16="http://schemas.microsoft.com/office/drawing/2014/main" id="{F2B62521-4D54-4D5F-9ADD-383BD8E2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58" y="3656267"/>
            <a:ext cx="4144903" cy="23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0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8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38EDD9A0-7C0B-48D8-B185-0BB60F2A2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4" y="643467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C739F-5389-4E20-A11E-88F8444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  <a:t>Kakao rośnie na drzewach :)</a:t>
            </a:r>
            <a:b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</a:b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  <a:t>Kakaowiec rośnie w lasach tropikalnych w cieniu większych drzew i jest bardzo ważny dla małp, ptaków i innych zwierząt żyjących w tych lasach. Owoce kakaowca zawierają bowiem wiele składników odżywczych. Ich nasiona </a:t>
            </a:r>
            <a:b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  <a:t>(to z nich produkuje się kakao) są jednak gorzkie, więc zwierzęta wypluwają je </a:t>
            </a:r>
            <a:b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  <a:t>i w ten sposób kakaowiec może się rozprzestrzeniać. Owoce kakaowca wyrastają na pniu i gałęziach. Wymieniamy poszczególne części kakaowca: owoc składający się </a:t>
            </a:r>
            <a:b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  <a:t>z zewnętrznej i wewnętrznej skorupy, miąższu oraz ziaren, pień, liście, kwiaty, korzenie. Każdy owoc jest mniej więcej wielkości ananasa i zawiera wystarczająco ziaren aby zrobić z nich </a:t>
            </a:r>
            <a:b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sz="1600" dirty="0">
                <a:solidFill>
                  <a:srgbClr val="FFFFFF"/>
                </a:solidFill>
                <a:ea typeface="+mj-lt"/>
                <a:cs typeface="+mj-lt"/>
              </a:rPr>
              <a:t>7 czekolad mlecznych.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87AF7F2-ACB5-4F46-9F1C-8DCAD98F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157955"/>
            <a:ext cx="6553545" cy="45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0F0B3-2926-4494-A0C1-960F4123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1500" kern="1200" dirty="0">
                <a:latin typeface="+mj-lt"/>
                <a:ea typeface="+mj-ea"/>
                <a:cs typeface="+mj-cs"/>
              </a:rPr>
              <a:t>Największymi eksporterami ziaren kakaowca w krajach afrykańskich są: Wybrzeże Kości Słoniowej, Ghana, Nigeria oraz Kamerun; w krajach amerykańskich: Brazylia, Ekwador, Dominikana, Kolumbia oraz Meksyk, a w krajach azjatyckich: Indonezja, Papua-Nowa Gwinea i Malezja. </a:t>
            </a:r>
            <a:br>
              <a:rPr lang="en-US" sz="1500" kern="1200" dirty="0"/>
            </a:br>
            <a:endParaRPr lang="en-US" sz="1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13" descr="Obraz zawierający drzewo, zewnętrzne, roślina, las&#10;&#10;Opis wygenerowany automatycznie">
            <a:extLst>
              <a:ext uri="{FF2B5EF4-FFF2-40B4-BE49-F238E27FC236}">
                <a16:creationId xmlns:a16="http://schemas.microsoft.com/office/drawing/2014/main" id="{4D16A536-4DAD-4742-B148-AC1A7053D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2"/>
          <a:stretch/>
        </p:blipFill>
        <p:spPr>
          <a:xfrm>
            <a:off x="609600" y="320749"/>
            <a:ext cx="5212080" cy="3856948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567C3AE1-2F13-4EF6-80C3-E5E3E8FEC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0" r="1119" b="2"/>
          <a:stretch/>
        </p:blipFill>
        <p:spPr>
          <a:xfrm>
            <a:off x="6370320" y="320109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0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drzewo, zewnętrzne, osoba, mężczyzna&#10;&#10;Opis wygenerowany automatycznie">
            <a:extLst>
              <a:ext uri="{FF2B5EF4-FFF2-40B4-BE49-F238E27FC236}">
                <a16:creationId xmlns:a16="http://schemas.microsoft.com/office/drawing/2014/main" id="{8C9EF99C-D147-4D3E-A179-3F7908411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15" b="2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</p:spPr>
      </p:pic>
      <p:pic>
        <p:nvPicPr>
          <p:cNvPr id="2" name="Obraz 2" descr="Obraz zawierający zewnętrzne, drzewo, podłoże, osoba&#10;&#10;Opis wygenerowany automatycznie">
            <a:extLst>
              <a:ext uri="{FF2B5EF4-FFF2-40B4-BE49-F238E27FC236}">
                <a16:creationId xmlns:a16="http://schemas.microsoft.com/office/drawing/2014/main" id="{C6DFC1E2-99E1-4263-A1DE-4E6189039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7" b="-3"/>
          <a:stretch/>
        </p:blipFill>
        <p:spPr>
          <a:xfrm>
            <a:off x="4184141" y="165371"/>
            <a:ext cx="3826711" cy="317654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EA045BEF-8A38-4B89-9F87-F13E9825C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43" r="3980" b="-2"/>
          <a:stretch/>
        </p:blipFill>
        <p:spPr>
          <a:xfrm>
            <a:off x="8193992" y="159910"/>
            <a:ext cx="3826711" cy="3181966"/>
          </a:xfrm>
          <a:prstGeom prst="rect">
            <a:avLst/>
          </a:prstGeom>
        </p:spPr>
      </p:pic>
      <p:pic>
        <p:nvPicPr>
          <p:cNvPr id="6" name="Obraz 6" descr="Obraz zawierający podłoże, zewnętrzne, osoba&#10;&#10;Opis wygenerowany automatycznie">
            <a:extLst>
              <a:ext uri="{FF2B5EF4-FFF2-40B4-BE49-F238E27FC236}">
                <a16:creationId xmlns:a16="http://schemas.microsoft.com/office/drawing/2014/main" id="{9F952702-9BBF-4338-A6AA-F8F30EC13F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14" r="16699" b="3"/>
          <a:stretch/>
        </p:blipFill>
        <p:spPr>
          <a:xfrm>
            <a:off x="4184141" y="3512234"/>
            <a:ext cx="3826711" cy="3175314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FC97F8AE-8310-430F-A38A-D987FF792F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95" r="9628" b="2"/>
          <a:stretch/>
        </p:blipFill>
        <p:spPr>
          <a:xfrm>
            <a:off x="8193992" y="3505966"/>
            <a:ext cx="3826711" cy="31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99723-F68D-47C3-9E94-97E700AB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049" y="993994"/>
            <a:ext cx="2932319" cy="4749074"/>
          </a:xfrm>
        </p:spPr>
        <p:txBody>
          <a:bodyPr>
            <a:normAutofit/>
          </a:bodyPr>
          <a:lstStyle/>
          <a:p>
            <a:pPr algn="just"/>
            <a:r>
              <a:rPr lang="pl-PL" sz="1400" dirty="0">
                <a:solidFill>
                  <a:srgbClr val="FFFFFF"/>
                </a:solidFill>
                <a:ea typeface="+mj-lt"/>
                <a:cs typeface="+mj-lt"/>
              </a:rPr>
              <a:t>Owoce kakaowca po zbiorze są rozcinane. Wilgotne nasiona otoczone miąższem umieszcza w koszach lub skrzyniach, gdzie pod przykryciem z liści miąższ poddawany jest fermentacji. Po około 5–7 dniach owocowa pulpa odcieka, a nasiona nabierają charakterystycznego aromatu i koloru. Po wysuszeniu zawartość wody w nasionach spada do 6% </a:t>
            </a:r>
            <a:endParaRPr lang="pl-PL" sz="1400" dirty="0">
              <a:solidFill>
                <a:srgbClr val="FFFFFF"/>
              </a:solidFill>
              <a:cs typeface="Calibri Light" panose="020F0302020204030204"/>
            </a:endParaRPr>
          </a:p>
          <a:p>
            <a:pPr algn="just"/>
            <a:r>
              <a:rPr lang="pl-PL" sz="1400" dirty="0">
                <a:solidFill>
                  <a:srgbClr val="FFFFFF"/>
                </a:solidFill>
                <a:ea typeface="+mj-lt"/>
                <a:cs typeface="+mj-lt"/>
              </a:rPr>
              <a:t>Suche ziarna kakaowca są produktem eksportowym krajów, w których kakaowiec jest uprawiany i dalsza jego przeróbka odbywa się głównie w krajach rozwiniętych. </a:t>
            </a:r>
            <a:endParaRPr lang="pl-PL" sz="1400" dirty="0">
              <a:solidFill>
                <a:srgbClr val="FFFFFF"/>
              </a:solidFill>
              <a:cs typeface="Calibri Light" panose="020F0302020204030204"/>
            </a:endParaRPr>
          </a:p>
          <a:p>
            <a:pPr algn="just"/>
            <a:r>
              <a:rPr lang="pl-PL" sz="1400" dirty="0">
                <a:solidFill>
                  <a:srgbClr val="FFFFFF"/>
                </a:solidFill>
                <a:ea typeface="+mj-lt"/>
                <a:cs typeface="+mj-lt"/>
              </a:rPr>
              <a:t>Pierwszym etapem obróbki nasion jest ich prażenie i usunięcie łupin. Pozostała część (głównie zarodki) są mielone dając w efekcie masę kakaową zwaną też okruchami kakaowymi. </a:t>
            </a:r>
            <a:endParaRPr lang="pl-PL" sz="1400" dirty="0">
              <a:solidFill>
                <a:srgbClr val="FFFFFF"/>
              </a:solidFill>
              <a:cs typeface="Calibri Light" panose="020F0302020204030204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53D8BAB-E300-4190-9D31-C7A605FB0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80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stół, czekolada, posiłek&#10;&#10;Opis wygenerowany automatycznie">
            <a:extLst>
              <a:ext uri="{FF2B5EF4-FFF2-40B4-BE49-F238E27FC236}">
                <a16:creationId xmlns:a16="http://schemas.microsoft.com/office/drawing/2014/main" id="{97CBFE8E-8663-408A-8DFD-234115656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" t="22845" r="5804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985047-0345-41AD-9BC4-26B2E70A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344" y="3933540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1700" b="1" dirty="0"/>
              <a:t>Produkty uzyskane z nasion kakaowca służą do wyrobu czekolady, napojów, ciast i lodów. </a:t>
            </a:r>
            <a:br>
              <a:rPr lang="pl-PL" sz="1700" b="1" dirty="0"/>
            </a:br>
            <a:r>
              <a:rPr lang="pl-PL" sz="1700" b="1" dirty="0"/>
              <a:t>Z masy kakaowej (okruchów kakaowych) uzyskuje się masło kakaowe zawierające około 55% tłuszczu i proszek kakaowy zawierający ok. 25% tłuszczu. Proszek kakaowy jest dodatkowo drobno mielony dając w efekcie kakao, stosowane do wyrobu napojów i jako dodatek do ciast. </a:t>
            </a:r>
            <a:br>
              <a:rPr lang="pl-PL" sz="1700" b="1" dirty="0"/>
            </a:br>
            <a:r>
              <a:rPr lang="pl-PL" sz="1700" b="1" dirty="0"/>
              <a:t>Czekolada do picia powstaje z rozdrobnionych okruchów kakaowych z dodatkiem cukru. </a:t>
            </a:r>
            <a:br>
              <a:rPr lang="pl-PL" sz="1700" b="1" dirty="0"/>
            </a:br>
            <a:r>
              <a:rPr lang="pl-PL" sz="1700" b="1" dirty="0"/>
              <a:t>Czekoladę uzyskuje się z masy kakaowej z dodatkiem masła kakaowego, cukru i mleka w proszku. </a:t>
            </a:r>
            <a:br>
              <a:rPr lang="pl-PL" sz="1700" b="1" dirty="0"/>
            </a:br>
            <a:r>
              <a:rPr lang="pl-PL" sz="1700" b="1" dirty="0"/>
              <a:t>Masło kakaowe wykorzystywane jest także w przemyśle cukierniczym. 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70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7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8176AB-7D4E-4983-80A5-7AB502FF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pPr algn="ctr"/>
            <a:r>
              <a:rPr lang="pl-PL" sz="2300" b="1" dirty="0">
                <a:solidFill>
                  <a:srgbClr val="FFFFFF"/>
                </a:solidFill>
                <a:ea typeface="+mj-lt"/>
                <a:cs typeface="+mj-lt"/>
              </a:rPr>
              <a:t>Problemy związane z produkcją kakaowca </a:t>
            </a:r>
            <a:br>
              <a:rPr lang="pl-PL" sz="2300" b="1" dirty="0">
                <a:ea typeface="+mj-lt"/>
                <a:cs typeface="+mj-lt"/>
              </a:rPr>
            </a:br>
            <a:br>
              <a:rPr lang="pl-PL" sz="2300" dirty="0">
                <a:ea typeface="+mj-lt"/>
                <a:cs typeface="+mj-lt"/>
              </a:rPr>
            </a:br>
            <a:r>
              <a:rPr lang="pl-PL" sz="2300" dirty="0">
                <a:solidFill>
                  <a:srgbClr val="FFFFFF"/>
                </a:solidFill>
                <a:ea typeface="+mj-lt"/>
                <a:cs typeface="+mj-lt"/>
              </a:rPr>
              <a:t>Rolnicy uprawiający kakao w Afryce są biedni i nie mogą sobie pozwolić na wiele rzeczy. To nie są jednak jedyne problemy związane </a:t>
            </a:r>
            <a:br>
              <a:rPr lang="pl-PL" sz="23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sz="2300" dirty="0">
                <a:solidFill>
                  <a:srgbClr val="FFFFFF"/>
                </a:solidFill>
                <a:ea typeface="+mj-lt"/>
                <a:cs typeface="+mj-lt"/>
              </a:rPr>
              <a:t>z uprawą kakaowca.</a:t>
            </a:r>
            <a:endParaRPr lang="pl-PL" sz="230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niebo, zewnętrzne, skała, mężczyzna&#10;&#10;Opis wygenerowany automatycznie">
            <a:extLst>
              <a:ext uri="{FF2B5EF4-FFF2-40B4-BE49-F238E27FC236}">
                <a16:creationId xmlns:a16="http://schemas.microsoft.com/office/drawing/2014/main" id="{A87F4252-64C3-4D1F-BC61-963CF0DD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1216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6" descr="Obraz zawierający stół, kubek, talerz, wewnątrz&#10;&#10;Opis wygenerowany automatycznie">
            <a:extLst>
              <a:ext uri="{FF2B5EF4-FFF2-40B4-BE49-F238E27FC236}">
                <a16:creationId xmlns:a16="http://schemas.microsoft.com/office/drawing/2014/main" id="{58622E45-F205-4B22-9AAB-979975B57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8" r="3" b="24780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3" name="Obraz 3" descr="Obraz zawierający żywność, owoce, różny&#10;&#10;Opis wygenerowany automatycznie">
            <a:extLst>
              <a:ext uri="{FF2B5EF4-FFF2-40B4-BE49-F238E27FC236}">
                <a16:creationId xmlns:a16="http://schemas.microsoft.com/office/drawing/2014/main" id="{4B85DA62-3181-4774-B6E1-284EFBBFE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3" r="29442" b="-2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5" name="Obraz 21" descr="Obraz zawierający żywność, deser&#10;&#10;Opis wygenerowany automatycznie">
            <a:extLst>
              <a:ext uri="{FF2B5EF4-FFF2-40B4-BE49-F238E27FC236}">
                <a16:creationId xmlns:a16="http://schemas.microsoft.com/office/drawing/2014/main" id="{A4A2870B-19B3-48E2-8470-602899F7C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70" b="-1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4" name="Obraz 4" descr="Obraz zawierający żywność, słodki, deser, krojone&#10;&#10;Opis wygenerowany automatycznie">
            <a:extLst>
              <a:ext uri="{FF2B5EF4-FFF2-40B4-BE49-F238E27FC236}">
                <a16:creationId xmlns:a16="http://schemas.microsoft.com/office/drawing/2014/main" id="{F5BB6512-C8DF-4950-B395-5626AF559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876" b="-1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7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Office Theme</vt:lpstr>
      <vt:lpstr>Prezentacja programu PowerPoint</vt:lpstr>
      <vt:lpstr>Prezentacja programu PowerPoint</vt:lpstr>
      <vt:lpstr>Kakao rośnie na drzewach :)  Kakaowiec rośnie w lasach tropikalnych w cieniu większych drzew i jest bardzo ważny dla małp, ptaków i innych zwierząt żyjących w tych lasach. Owoce kakaowca zawierają bowiem wiele składników odżywczych. Ich nasiona  (to z nich produkuje się kakao) są jednak gorzkie, więc zwierzęta wypluwają je  i w ten sposób kakaowiec może się rozprzestrzeniać. Owoce kakaowca wyrastają na pniu i gałęziach. Wymieniamy poszczególne części kakaowca: owoc składający się  z zewnętrznej i wewnętrznej skorupy, miąższu oraz ziaren, pień, liście, kwiaty, korzenie. Każdy owoc jest mniej więcej wielkości ananasa i zawiera wystarczająco ziaren aby zrobić z nich  7 czekolad mlecznych.</vt:lpstr>
      <vt:lpstr>Największymi eksporterami ziaren kakaowca w krajach afrykańskich są: Wybrzeże Kości Słoniowej, Ghana, Nigeria oraz Kamerun; w krajach amerykańskich: Brazylia, Ekwador, Dominikana, Kolumbia oraz Meksyk, a w krajach azjatyckich: Indonezja, Papua-Nowa Gwinea i Malezja.  </vt:lpstr>
      <vt:lpstr>Prezentacja programu PowerPoint</vt:lpstr>
      <vt:lpstr>Owoce kakaowca po zbiorze są rozcinane. Wilgotne nasiona otoczone miąższem umieszcza w koszach lub skrzyniach, gdzie pod przykryciem z liści miąższ poddawany jest fermentacji. Po około 5–7 dniach owocowa pulpa odcieka, a nasiona nabierają charakterystycznego aromatu i koloru. Po wysuszeniu zawartość wody w nasionach spada do 6%  Suche ziarna kakaowca są produktem eksportowym krajów, w których kakaowiec jest uprawiany i dalsza jego przeróbka odbywa się głównie w krajach rozwiniętych.  Pierwszym etapem obróbki nasion jest ich prażenie i usunięcie łupin. Pozostała część (głównie zarodki) są mielone dając w efekcie masę kakaową zwaną też okruchami kakaowymi. </vt:lpstr>
      <vt:lpstr>Produkty uzyskane z nasion kakaowca służą do wyrobu czekolady, napojów, ciast i lodów.  Z masy kakaowej (okruchów kakaowych) uzyskuje się masło kakaowe zawierające około 55% tłuszczu i proszek kakaowy zawierający ok. 25% tłuszczu. Proszek kakaowy jest dodatkowo drobno mielony dając w efekcie kakao, stosowane do wyrobu napojów i jako dodatek do ciast.  Czekolada do picia powstaje z rozdrobnionych okruchów kakaowych z dodatkiem cukru.  Czekoladę uzyskuje się z masy kakaowej z dodatkiem masła kakaowego, cukru i mleka w proszku.  Masło kakaowe wykorzystywane jest także w przemyśle cukierniczym.  </vt:lpstr>
      <vt:lpstr>Problemy związane z produkcją kakaowca   Rolnicy uprawiający kakao w Afryce są biedni i nie mogą sobie pozwolić na wiele rzeczy. To nie są jednak jedyne problemy związane  z uprawą kakaowca.</vt:lpstr>
      <vt:lpstr>Prezentacja programu PowerPoint</vt:lpstr>
      <vt:lpstr>Kto zjada najwięcej czekolady?</vt:lpstr>
      <vt:lpstr>Zagrożenie społeczne   Największym problemem związanym z uprawą kakaowców jest zmuszanie dzieci do pracy i niewolnictwo. W Afryce na farmach kakaowca zmusza się do pracy około 2 milinów dzieci. Pracują one używając noży i maczet, dźwigając ciężary oraz posługując się szkodliwymi środkami chemicznymi, co stwarza zagrożenie dla ich zdrowia i życia. Hodowcy kakaowca często stosują wobec nich przemoc, wiedząc, że mogą pozwolić sobie na kupienie nowego niewolnika (zdrowy, młody chłopiec kosztuje ok. 20-40 dolarów). Dzieci te nie mają również dostępu do edukacji ani opieki zdrowotnej.</vt:lpstr>
      <vt:lpstr>Prezentacja programu PowerPoint</vt:lpstr>
      <vt:lpstr>Zagrożenie ekologiczne  Problemem jest wycinka lasów tropikalnych. Tradycyjnie kakaowce uprawia się w lesie w cieniu innych drzew, jednak rosnące zapotrzebowanie na kakao powoduje, że rolnicy chcąc powiększyć swoje plantacje sięgają po szkodliwe praktyki jak wycinka lasów i uprawa kakaowca w słońcu. Uprawa ta daje możliwość wytworzenia większej ilości kakaowców w krótkim czasie, ale prowadzi również do chorób owoców. Uprawa w słońcu stwarza konieczność używania nawozów  i oprysków chemicznych, co powoduje, że gleba zostaje skażona, a inne rośliny  i zwierzęta giną. Opryski zanieczyszczają także wodę, co powoduje, że ludzie pracujący na farmach kakao chorują.</vt:lpstr>
      <vt:lpstr>Prezentacja programu PowerPoint</vt:lpstr>
      <vt:lpstr>Prezentacja programu PowerPoint</vt:lpstr>
      <vt:lpstr>Zadania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250</cp:revision>
  <dcterms:created xsi:type="dcterms:W3CDTF">2021-04-12T08:55:28Z</dcterms:created>
  <dcterms:modified xsi:type="dcterms:W3CDTF">2021-04-12T10:25:18Z</dcterms:modified>
</cp:coreProperties>
</file>